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70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erriweather Light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Open Sans SemiBold"/>
      <p:regular r:id="rId25"/>
      <p:bold r:id="rId26"/>
      <p:italic r:id="rId27"/>
      <p:boldItalic r:id="rId28"/>
    </p:embeddedFont>
    <p:embeddedFont>
      <p:font typeface="Vidaloka"/>
      <p:regular r:id="rId29"/>
    </p:embeddedFont>
    <p:embeddedFont>
      <p:font typeface="Russo One"/>
      <p:regular r:id="rId30"/>
    </p:embeddedFont>
    <p:embeddedFont>
      <p:font typeface="Mako"/>
      <p:regular r:id="rId31"/>
    </p:embeddedFont>
    <p:embeddedFont>
      <p:font typeface="Crimson Text"/>
      <p:regular r:id="rId32"/>
      <p:bold r:id="rId33"/>
      <p:italic r:id="rId34"/>
      <p:boldItalic r:id="rId35"/>
    </p:embeddedFont>
    <p:embeddedFont>
      <p:font typeface="Open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ako-regular.fntdata"/><Relationship Id="rId30" Type="http://schemas.openxmlformats.org/officeDocument/2006/relationships/font" Target="fonts/RussoOne-regular.fntdata"/><Relationship Id="rId33" Type="http://schemas.openxmlformats.org/officeDocument/2006/relationships/font" Target="fonts/CrimsonText-bold.fntdata"/><Relationship Id="rId32" Type="http://schemas.openxmlformats.org/officeDocument/2006/relationships/font" Target="fonts/CrimsonText-regular.fntdata"/><Relationship Id="rId35" Type="http://schemas.openxmlformats.org/officeDocument/2006/relationships/font" Target="fonts/CrimsonText-boldItalic.fntdata"/><Relationship Id="rId34" Type="http://schemas.openxmlformats.org/officeDocument/2006/relationships/font" Target="fonts/CrimsonText-italic.fntdata"/><Relationship Id="rId37" Type="http://schemas.openxmlformats.org/officeDocument/2006/relationships/font" Target="fonts/OpenSans-bold.fntdata"/><Relationship Id="rId36" Type="http://schemas.openxmlformats.org/officeDocument/2006/relationships/font" Target="fonts/OpenSans-regular.fntdata"/><Relationship Id="rId39" Type="http://schemas.openxmlformats.org/officeDocument/2006/relationships/font" Target="fonts/OpenSans-boldItalic.fntdata"/><Relationship Id="rId38" Type="http://schemas.openxmlformats.org/officeDocument/2006/relationships/font" Target="fonts/OpenSans-italic.fntdata"/><Relationship Id="rId20" Type="http://schemas.openxmlformats.org/officeDocument/2006/relationships/font" Target="fonts/MerriweatherLight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26" Type="http://schemas.openxmlformats.org/officeDocument/2006/relationships/font" Target="fonts/OpenSansSemiBold-bold.fntdata"/><Relationship Id="rId25" Type="http://schemas.openxmlformats.org/officeDocument/2006/relationships/font" Target="fonts/OpenSansSemiBold-regular.fntdata"/><Relationship Id="rId28" Type="http://schemas.openxmlformats.org/officeDocument/2006/relationships/font" Target="fonts/OpenSansSemiBold-boldItalic.fntdata"/><Relationship Id="rId27" Type="http://schemas.openxmlformats.org/officeDocument/2006/relationships/font" Target="fonts/OpenSansSemiBold-italic.fntdata"/><Relationship Id="rId29" Type="http://schemas.openxmlformats.org/officeDocument/2006/relationships/font" Target="fonts/Vidaloka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erriweatherLight-regular.fntdata"/><Relationship Id="rId16" Type="http://schemas.openxmlformats.org/officeDocument/2006/relationships/slide" Target="slides/slide12.xml"/><Relationship Id="rId19" Type="http://schemas.openxmlformats.org/officeDocument/2006/relationships/font" Target="fonts/MerriweatherLight-italic.fntdata"/><Relationship Id="rId18" Type="http://schemas.openxmlformats.org/officeDocument/2006/relationships/font" Target="fonts/MerriweatherLight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Здравствуйте, мы команда 7.4. Сегодня мы представим вам концепт проекта по учету и оптимизации потребления коммунальных услуг Bills Collector. Но для начала предствлю вам нашу команду.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c2850140a5_1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c2850140a5_1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Перейдем к планам краткосрочного развития. Мы выделили 4 стадии краткосрочного развития.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Фаза discovery, фаза составления технической документации, фаза разработки POC версии приложения и MVP фазу.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c2850140a5_1_4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c2850140a5_1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Для долгосрочного развития мы выделили интеграцию с сервисами управляющих компаний, для оплаты услуг прямо из приложения.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Создание семейных аккаунтов и внедрение предиктивных моделей машинного обучения для более точного прогнозирования потребления услуг.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c2850140a5_1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2c2850140a5_1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cc7554a049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cc7554a049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Наша команда состоит из 4х человек Артем Лысенко, Михаил Леонов, Маатук Джавхер, Мартен Тавфик. Наши роли представлены на экране. Давайте перейдем к решаемой нашей командой проблеме.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2c2850140a5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2c2850140a5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Мы выделили следующие проблемы в процессе учета потребления коммунальных услуг. </a:t>
            </a:r>
            <a:br>
              <a:rPr lang="en"/>
            </a:br>
            <a:r>
              <a:rPr lang="en"/>
              <a:t>Многие до сих пор используют бумажные хранители информации для ведения учета потребления КУ. </a:t>
            </a:r>
            <a:br>
              <a:rPr lang="en"/>
            </a:br>
            <a:r>
              <a:rPr lang="en"/>
              <a:t>Что ведет неструктурированному формату хранения данных и их потере. </a:t>
            </a:r>
            <a:br>
              <a:rPr lang="en"/>
            </a:br>
            <a:r>
              <a:rPr lang="en"/>
              <a:t>Пример </a:t>
            </a:r>
            <a:r>
              <a:rPr lang="en"/>
              <a:t>неконтролируемого</a:t>
            </a:r>
            <a:r>
              <a:rPr lang="en"/>
              <a:t> потребления – протечка.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2c2850140a5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2c2850140a5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ходе проведенного анализа предметной области мы выделили, что нашей наиболее целевой аудиторией являеются мужчины и женщины в возрасте от 26 до 45 лет в равной пропорции.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c2850140a5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c2850140a5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Специально для нашей целевой аудитории мы предлагаем наше мобильное приложение…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c2850140a5_1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2c2850140a5_1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Перейдем к средствам реализации.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Для реализации серверной части приложения мы выбрали язык программирования kotlin и фреймворк spring boot, что обеспечит нам высокую скорость разработки.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В качестве системы управления базой данных была выбрана open-source СУБД PostgreSQL.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В качестве решения по авторизации, идентификации пользователей был выбран keycloak, в будующем он позволит нам настроить авторизацию через сторонние сервисы.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В качестве балансировщика нагрузки выступает nginx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На клиете мы используем язык программировая Dart и фреймворк flutter для последующей кросплатформенности.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c2850140a5_1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c2850140a5_1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Нашими конкурентными преимуществами мы выделили нативную поддержку русского языка и систему рекоммендаций по оптимизации потребления услуг.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c2850140a5_1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c2850140a5_1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Нашей основной бизнес моделью является предоставление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c2850140a5_1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c2850140a5_1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Нашей основной бизнес моделью является предоставление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77" name="Google Shape;77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7" name="Google Shape;87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9" name="Google Shape;89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1" name="Google Shape;91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3" name="Google Shape;93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98" name="Google Shape;98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4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4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14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0" name="Google Shape;110;p14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2" name="Google Shape;112;p14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3" name="Google Shape;113;p14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" name="Google Shape;115;p14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6" name="Google Shape;116;p14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8" name="Google Shape;118;p14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9" name="Google Shape;119;p14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4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1" name="Google Shape;121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9" name="Google Shape;129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34" name="Google Shape;134;p16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" name="Google Shape;135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7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42" name="Google Shape;142;p17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3" name="Google Shape;143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0" name="Google Shape;150;p18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1" name="Google Shape;151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8"/>
          <p:cNvSpPr txBox="1"/>
          <p:nvPr>
            <p:ph idx="12" type="sldNum"/>
          </p:nvPr>
        </p:nvSpPr>
        <p:spPr>
          <a:xfrm>
            <a:off x="8556784" y="44027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6" name="Google Shape;156;p19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7" name="Google Shape;157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0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6" name="Google Shape;166;p20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0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8" name="Google Shape;168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" name="Google Shape;20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" name="Google Shape;21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595309" y="44011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5" name="Google Shape;175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7" name="Google Shape;18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" name="Google Shape;190;p23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1" name="Google Shape;191;p23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3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3" name="Google Shape;193;p23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5" name="Google Shape;195;p23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23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7" name="Google Shape;197;p23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8" name="Google Shape;198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7" name="Google Shape;207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0" name="Google Shape;210;p25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11" name="Google Shape;211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8" name="Google Shape;218;p26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19" name="Google Shape;219;p26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0" name="Google Shape;220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6" name="Google Shape;226;p27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27" name="Google Shape;227;p27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8" name="Google Shape;228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7" name="Google Shape;237;p2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38" name="Google Shape;238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29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45" name="Google Shape;245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4" name="Google Shape;254;p30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30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6" name="Google Shape;256;p30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0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8" name="Google Shape;258;p30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30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60" name="Google Shape;260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8" name="Google Shape;28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" name="Google Shape;29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8595309" y="44185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5" name="Google Shape;265;p31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1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7" name="Google Shape;267;p31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31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9" name="Google Shape;269;p31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3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71" name="Google Shape;271;p31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2" name="Google Shape;272;p31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31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4" name="Google Shape;274;p31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31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6" name="Google Shape;276;p31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77" name="Google Shape;277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2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4" name="Google Shape;284;p32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2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6" name="Google Shape;286;p32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32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8" name="Google Shape;288;p32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32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0" name="Google Shape;290;p32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32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2" name="Google Shape;292;p32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2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4" name="Google Shape;294;p32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32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96" name="Google Shape;29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1" name="Google Shape;301;p3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3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3" name="Google Shape;303;p3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3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5" name="Google Shape;305;p3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33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7" name="Google Shape;307;p33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33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9" name="Google Shape;309;p33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1" name="Google Shape;311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4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18" name="Google Shape;318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" name="Google Shape;324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5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7" name="Google Shape;327;p35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35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9" name="Google Shape;329;p35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0" name="Google Shape;330;p35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1" name="Google Shape;331;p35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35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3" name="Google Shape;333;p35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35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35" name="Google Shape;335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Google Shape;337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0" name="Google Shape;340;p36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36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2" name="Google Shape;342;p36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3" name="Google Shape;343;p36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4" name="Google Shape;344;p36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36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6" name="Google Shape;346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" name="Google Shape;349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1" name="Google Shape;351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2" name="Google Shape;352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7" name="Google Shape;357;p37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8" name="Google Shape;358;p37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59" name="Google Shape;359;p37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p37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1" name="Google Shape;361;p37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2" name="Google Shape;362;p37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3" name="Google Shape;363;p37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p37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5" name="Google Shape;365;p37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6" name="Google Shape;366;p37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7" name="Google Shape;367;p37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37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37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" name="Google Shape;370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8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3" name="Google Shape;373;p38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5" name="Google Shape;375;p38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6" name="Google Shape;376;p38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7" name="Google Shape;377;p38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8" name="Google Shape;378;p38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79" name="Google Shape;379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0" name="Google Shape;380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9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39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39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39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39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8" name="Google Shape;388;p39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39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0" name="Google Shape;390;p39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39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92" name="Google Shape;392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4" name="Google Shape;394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6" name="Google Shape;396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2" name="Google Shape;402;p40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3" name="Google Shape;403;p40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0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5" name="Google Shape;405;p40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07" name="Google Shape;407;p40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8" name="Google Shape;408;p40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8" name="Google Shape;38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1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2" name="Google Shape;412;p41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41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4" name="Google Shape;414;p41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5" name="Google Shape;415;p41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6" name="Google Shape;416;p41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17" name="Google Shape;417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9" name="Google Shape;41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2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2" name="Google Shape;422;p42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42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4" name="Google Shape;424;p42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5" name="Google Shape;425;p42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6" name="Google Shape;426;p42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27" name="Google Shape;42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2" name="Google Shape;432;p42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3" name="Google Shape;433;p42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42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5" name="Google Shape;435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3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8" name="Google Shape;438;p43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9" name="Google Shape;439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1" name="Google Shape;441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4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44" name="Google Shape;444;p44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45" name="Google Shape;445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5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0" name="Google Shape;450;p45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51" name="Google Shape;451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7" name="Google Shape;457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63" name="Google Shape;463;p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4" name="Google Shape;464;p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5" name="Google Shape;465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7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68" name="Google Shape;468;p47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47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0" name="Google Shape;470;p47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47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72" name="Google Shape;472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4" name="Google Shape;474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8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77" name="Google Shape;477;p48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8" name="Google Shape;478;p48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9" name="Google Shape;479;p48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0" name="Google Shape;480;p48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48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2" name="Google Shape;482;p48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3" name="Google Shape;483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9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0" name="Google Shape;490;p49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2" name="Google Shape;492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4" name="Google Shape;494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6" name="Google Shape;496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8" name="Google Shape;498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4" name="Google Shape;44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" name="Google Shape;45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2" name="Google Shape;502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3" name="Google Shape;503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6" name="Google Shape;506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8" name="Google Shape;50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1" name="Google Shape;511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3" name="Google Shape;51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4" name="Google Shape;51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9" name="Google Shape;519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1" name="Google Shape;51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" name="Google Shape;52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6" name="Google Shape;56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4" name="Google Shape;64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9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70" name="Google Shape;70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buNone/>
              <a:defRPr>
                <a:latin typeface="Vidaloka"/>
                <a:ea typeface="Vidaloka"/>
                <a:cs typeface="Vidaloka"/>
                <a:sym typeface="Vidaloka"/>
              </a:defRPr>
            </a:lvl2pPr>
            <a:lvl3pPr lvl="2">
              <a:buNone/>
              <a:defRPr>
                <a:latin typeface="Vidaloka"/>
                <a:ea typeface="Vidaloka"/>
                <a:cs typeface="Vidaloka"/>
                <a:sym typeface="Vidaloka"/>
              </a:defRPr>
            </a:lvl3pPr>
            <a:lvl4pPr lvl="3">
              <a:buNone/>
              <a:defRPr>
                <a:latin typeface="Vidaloka"/>
                <a:ea typeface="Vidaloka"/>
                <a:cs typeface="Vidaloka"/>
                <a:sym typeface="Vidaloka"/>
              </a:defRPr>
            </a:lvl4pPr>
            <a:lvl5pPr lvl="4">
              <a:buNone/>
              <a:defRPr>
                <a:latin typeface="Vidaloka"/>
                <a:ea typeface="Vidaloka"/>
                <a:cs typeface="Vidaloka"/>
                <a:sym typeface="Vidaloka"/>
              </a:defRPr>
            </a:lvl5pPr>
            <a:lvl6pPr lvl="5">
              <a:buNone/>
              <a:defRPr>
                <a:latin typeface="Vidaloka"/>
                <a:ea typeface="Vidaloka"/>
                <a:cs typeface="Vidaloka"/>
                <a:sym typeface="Vidaloka"/>
              </a:defRPr>
            </a:lvl6pPr>
            <a:lvl7pPr lvl="6">
              <a:buNone/>
              <a:defRPr>
                <a:latin typeface="Vidaloka"/>
                <a:ea typeface="Vidaloka"/>
                <a:cs typeface="Vidaloka"/>
                <a:sym typeface="Vidaloka"/>
              </a:defRPr>
            </a:lvl7pPr>
            <a:lvl8pPr lvl="7">
              <a:buNone/>
              <a:defRPr>
                <a:latin typeface="Vidaloka"/>
                <a:ea typeface="Vidaloka"/>
                <a:cs typeface="Vidaloka"/>
                <a:sym typeface="Vidaloka"/>
              </a:defRPr>
            </a:lvl8pPr>
            <a:lvl9pPr lvl="8">
              <a:buNone/>
              <a:defRPr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4"/>
          <p:cNvSpPr txBox="1"/>
          <p:nvPr>
            <p:ph type="ctrTitle"/>
          </p:nvPr>
        </p:nvSpPr>
        <p:spPr>
          <a:xfrm>
            <a:off x="1039975" y="1324500"/>
            <a:ext cx="7064100" cy="15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Bills Collector</a:t>
            </a:r>
            <a:endParaRPr/>
          </a:p>
        </p:txBody>
      </p:sp>
      <p:sp>
        <p:nvSpPr>
          <p:cNvPr id="525" name="Google Shape;525;p5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Команда 7.4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краткосрочного развития</a:t>
            </a:r>
            <a:endParaRPr/>
          </a:p>
        </p:txBody>
      </p:sp>
      <p:sp>
        <p:nvSpPr>
          <p:cNvPr id="636" name="Google Shape;636;p63"/>
          <p:cNvSpPr txBox="1"/>
          <p:nvPr/>
        </p:nvSpPr>
        <p:spPr>
          <a:xfrm>
            <a:off x="6157875" y="1921700"/>
            <a:ext cx="2986200" cy="8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Апр - 10 Июнь</a:t>
            </a:r>
            <a:b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MVP версии приложения. Написание курсового проекта.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7" name="Google Shape;637;p63"/>
          <p:cNvSpPr txBox="1"/>
          <p:nvPr/>
        </p:nvSpPr>
        <p:spPr>
          <a:xfrm>
            <a:off x="2245775" y="2082650"/>
            <a:ext cx="286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Мар - 13 Мар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Написание технического задания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8" name="Google Shape;638;p63"/>
          <p:cNvSpPr txBox="1"/>
          <p:nvPr/>
        </p:nvSpPr>
        <p:spPr>
          <a:xfrm>
            <a:off x="4440600" y="3541975"/>
            <a:ext cx="22116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Development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39" name="Google Shape;639;p63"/>
          <p:cNvSpPr txBox="1"/>
          <p:nvPr/>
        </p:nvSpPr>
        <p:spPr>
          <a:xfrm>
            <a:off x="4335350" y="3881975"/>
            <a:ext cx="258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Мар - 13 Мар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Разработка POC версии приложения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0" name="Google Shape;640;p63"/>
          <p:cNvSpPr txBox="1"/>
          <p:nvPr/>
        </p:nvSpPr>
        <p:spPr>
          <a:xfrm>
            <a:off x="705725" y="35419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Discovery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41" name="Google Shape;641;p63"/>
          <p:cNvSpPr txBox="1"/>
          <p:nvPr/>
        </p:nvSpPr>
        <p:spPr>
          <a:xfrm>
            <a:off x="319100" y="3881975"/>
            <a:ext cx="263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16 Фев - 29 Фев </a:t>
            </a:r>
            <a:b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предметной области и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конкурентов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42" name="Google Shape;642;p63"/>
          <p:cNvGrpSpPr/>
          <p:nvPr/>
        </p:nvGrpSpPr>
        <p:grpSpPr>
          <a:xfrm>
            <a:off x="1061626" y="2700425"/>
            <a:ext cx="7013349" cy="667500"/>
            <a:chOff x="1061626" y="2700425"/>
            <a:chExt cx="7013349" cy="667500"/>
          </a:xfrm>
        </p:grpSpPr>
        <p:cxnSp>
          <p:nvCxnSpPr>
            <p:cNvPr id="643" name="Google Shape;643;p63"/>
            <p:cNvCxnSpPr>
              <a:stCxn id="644" idx="3"/>
              <a:endCxn id="645" idx="1"/>
            </p:cNvCxnSpPr>
            <p:nvPr/>
          </p:nvCxnSpPr>
          <p:spPr>
            <a:xfrm>
              <a:off x="2072626" y="3034175"/>
              <a:ext cx="10068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6" name="Google Shape;646;p63"/>
            <p:cNvCxnSpPr>
              <a:stCxn id="645" idx="3"/>
              <a:endCxn id="647" idx="1"/>
            </p:cNvCxnSpPr>
            <p:nvPr/>
          </p:nvCxnSpPr>
          <p:spPr>
            <a:xfrm>
              <a:off x="4061175" y="3034175"/>
              <a:ext cx="10215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8" name="Google Shape;648;p63"/>
            <p:cNvCxnSpPr>
              <a:stCxn id="647" idx="3"/>
              <a:endCxn id="649" idx="1"/>
            </p:cNvCxnSpPr>
            <p:nvPr/>
          </p:nvCxnSpPr>
          <p:spPr>
            <a:xfrm>
              <a:off x="6064400" y="3034175"/>
              <a:ext cx="1014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44" name="Google Shape;644;p63"/>
            <p:cNvSpPr txBox="1"/>
            <p:nvPr/>
          </p:nvSpPr>
          <p:spPr>
            <a:xfrm>
              <a:off x="1061626" y="2700425"/>
              <a:ext cx="10110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01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645" name="Google Shape;645;p63"/>
            <p:cNvSpPr txBox="1"/>
            <p:nvPr/>
          </p:nvSpPr>
          <p:spPr>
            <a:xfrm>
              <a:off x="3079575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02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647" name="Google Shape;647;p63"/>
            <p:cNvSpPr txBox="1"/>
            <p:nvPr/>
          </p:nvSpPr>
          <p:spPr>
            <a:xfrm>
              <a:off x="5082800" y="2700425"/>
              <a:ext cx="9816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03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  <p:sp>
          <p:nvSpPr>
            <p:cNvPr id="649" name="Google Shape;649;p63"/>
            <p:cNvSpPr txBox="1"/>
            <p:nvPr/>
          </p:nvSpPr>
          <p:spPr>
            <a:xfrm>
              <a:off x="7078675" y="2700425"/>
              <a:ext cx="996300" cy="66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chemeClr val="accent1"/>
                  </a:solidFill>
                  <a:latin typeface="Vidaloka"/>
                  <a:ea typeface="Vidaloka"/>
                  <a:cs typeface="Vidaloka"/>
                  <a:sym typeface="Vidaloka"/>
                </a:rPr>
                <a:t>04</a:t>
              </a:r>
              <a:endParaRPr sz="35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endParaRPr>
            </a:p>
          </p:txBody>
        </p:sp>
      </p:grpSp>
      <p:sp>
        <p:nvSpPr>
          <p:cNvPr id="650" name="Google Shape;650;p63"/>
          <p:cNvSpPr txBox="1"/>
          <p:nvPr/>
        </p:nvSpPr>
        <p:spPr>
          <a:xfrm>
            <a:off x="2384075" y="1605175"/>
            <a:ext cx="25884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Documentation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51" name="Google Shape;651;p63"/>
          <p:cNvSpPr txBox="1"/>
          <p:nvPr/>
        </p:nvSpPr>
        <p:spPr>
          <a:xfrm>
            <a:off x="6652200" y="1605175"/>
            <a:ext cx="1722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MVP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652" name="Google Shape;652;p63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4"/>
          <p:cNvSpPr txBox="1"/>
          <p:nvPr>
            <p:ph idx="4294967295" type="title"/>
          </p:nvPr>
        </p:nvSpPr>
        <p:spPr>
          <a:xfrm>
            <a:off x="713250" y="5623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долгосрочного развития</a:t>
            </a:r>
            <a:endParaRPr/>
          </a:p>
        </p:txBody>
      </p:sp>
      <p:sp>
        <p:nvSpPr>
          <p:cNvPr id="658" name="Google Shape;658;p64"/>
          <p:cNvSpPr txBox="1"/>
          <p:nvPr>
            <p:ph idx="12" type="sldNum"/>
          </p:nvPr>
        </p:nvSpPr>
        <p:spPr>
          <a:xfrm>
            <a:off x="8595309" y="44818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9" name="Google Shape;659;p64"/>
          <p:cNvSpPr txBox="1"/>
          <p:nvPr>
            <p:ph idx="2" type="subTitle"/>
          </p:nvPr>
        </p:nvSpPr>
        <p:spPr>
          <a:xfrm>
            <a:off x="63150" y="1151763"/>
            <a:ext cx="9017700" cy="25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</a:rPr>
              <a:t>Интеграция с сервисами управляющих компаний, для оплаты услуг через приложение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Создание семейных аккаунтов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Внедрение предиктивных моделей машинного обучения для прогнозирования потребления коммунальных услуг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65"/>
          <p:cNvSpPr txBox="1"/>
          <p:nvPr>
            <p:ph type="ctrTitle"/>
          </p:nvPr>
        </p:nvSpPr>
        <p:spPr>
          <a:xfrm>
            <a:off x="361450" y="1265850"/>
            <a:ext cx="7064100" cy="157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Bills Collector</a:t>
            </a:r>
            <a:endParaRPr/>
          </a:p>
        </p:txBody>
      </p:sp>
      <p:sp>
        <p:nvSpPr>
          <p:cNvPr id="665" name="Google Shape;665;p65"/>
          <p:cNvSpPr txBox="1"/>
          <p:nvPr>
            <p:ph idx="1" type="subTitle"/>
          </p:nvPr>
        </p:nvSpPr>
        <p:spPr>
          <a:xfrm>
            <a:off x="1375075" y="3351975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Команда 7.4</a:t>
            </a:r>
            <a:endParaRPr>
              <a:solidFill>
                <a:schemeClr val="dk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66" name="Google Shape;66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175" y="454100"/>
            <a:ext cx="1960101" cy="196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5"/>
          <p:cNvSpPr txBox="1"/>
          <p:nvPr/>
        </p:nvSpPr>
        <p:spPr>
          <a:xfrm>
            <a:off x="2673025" y="2230025"/>
            <a:ext cx="482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1" name="Google Shape;531;p55"/>
          <p:cNvSpPr txBox="1"/>
          <p:nvPr/>
        </p:nvSpPr>
        <p:spPr>
          <a:xfrm>
            <a:off x="3389550" y="353575"/>
            <a:ext cx="2364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Команда 7.4</a:t>
            </a:r>
            <a:endParaRPr sz="23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2" name="Google Shape;5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75" y="353575"/>
            <a:ext cx="1950900" cy="2507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3" name="Google Shape;533;p55"/>
          <p:cNvSpPr txBox="1"/>
          <p:nvPr/>
        </p:nvSpPr>
        <p:spPr>
          <a:xfrm>
            <a:off x="-458375" y="2998750"/>
            <a:ext cx="3106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Артем Лысенко</a:t>
            </a:r>
            <a:b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Тимлид,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backend разработчик,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менеджер проекта 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4" name="Google Shape;534;p55"/>
          <p:cNvSpPr txBox="1"/>
          <p:nvPr/>
        </p:nvSpPr>
        <p:spPr>
          <a:xfrm>
            <a:off x="1625425" y="3764050"/>
            <a:ext cx="3106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Михаил Леонов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Mobile разработчик, </a:t>
            </a: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бизнес аналитик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5" name="Google Shape;535;p55"/>
          <p:cNvPicPr preferRelativeResize="0"/>
          <p:nvPr/>
        </p:nvPicPr>
        <p:blipFill rotWithShape="1">
          <a:blip r:embed="rId4">
            <a:alphaModFix/>
          </a:blip>
          <a:srcRect b="-102" l="16988" r="15058" t="35790"/>
          <a:stretch/>
        </p:blipFill>
        <p:spPr>
          <a:xfrm>
            <a:off x="6695725" y="543127"/>
            <a:ext cx="2147100" cy="2535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6" name="Google Shape;536;p55"/>
          <p:cNvSpPr txBox="1"/>
          <p:nvPr/>
        </p:nvSpPr>
        <p:spPr>
          <a:xfrm>
            <a:off x="6216175" y="2998750"/>
            <a:ext cx="3106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Мартен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Тавфик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Тестировщик, </a:t>
            </a: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бизнес аналитик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7" name="Google Shape;537;p55"/>
          <p:cNvPicPr preferRelativeResize="0"/>
          <p:nvPr/>
        </p:nvPicPr>
        <p:blipFill rotWithShape="1">
          <a:blip r:embed="rId5">
            <a:alphaModFix/>
          </a:blip>
          <a:srcRect b="46697" l="29416" r="30298" t="30352"/>
          <a:stretch/>
        </p:blipFill>
        <p:spPr>
          <a:xfrm>
            <a:off x="4270150" y="1433699"/>
            <a:ext cx="2309400" cy="2276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8" name="Google Shape;538;p55"/>
          <p:cNvSpPr txBox="1"/>
          <p:nvPr/>
        </p:nvSpPr>
        <p:spPr>
          <a:xfrm>
            <a:off x="3871750" y="3764050"/>
            <a:ext cx="3106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Маатук Джавхер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Дизайнер, </a:t>
            </a: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тестировщик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9" name="Google Shape;539;p55"/>
          <p:cNvSpPr txBox="1"/>
          <p:nvPr>
            <p:ph idx="12" type="sldNum"/>
          </p:nvPr>
        </p:nvSpPr>
        <p:spPr>
          <a:xfrm>
            <a:off x="8595309" y="44697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0" name="Google Shape;540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03075" y="1255403"/>
            <a:ext cx="1950900" cy="2507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56"/>
          <p:cNvSpPr txBox="1"/>
          <p:nvPr>
            <p:ph idx="2" type="subTitle"/>
          </p:nvPr>
        </p:nvSpPr>
        <p:spPr>
          <a:xfrm>
            <a:off x="63150" y="1017725"/>
            <a:ext cx="9017700" cy="18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</a:rPr>
              <a:t>Устаревшая система учета потребления коммунальных услуг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Неконтролируемое</a:t>
            </a:r>
            <a:r>
              <a:rPr lang="en" sz="2000">
                <a:solidFill>
                  <a:schemeClr val="dk1"/>
                </a:solidFill>
              </a:rPr>
              <a:t> потребление услуг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546" name="Google Shape;546;p56"/>
          <p:cNvSpPr txBox="1"/>
          <p:nvPr>
            <p:ph idx="4294967295" type="title"/>
          </p:nvPr>
        </p:nvSpPr>
        <p:spPr>
          <a:xfrm>
            <a:off x="713250" y="5623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Проблема</a:t>
            </a:r>
            <a:endParaRPr/>
          </a:p>
        </p:txBody>
      </p:sp>
      <p:sp>
        <p:nvSpPr>
          <p:cNvPr id="547" name="Google Shape;547;p56"/>
          <p:cNvSpPr txBox="1"/>
          <p:nvPr>
            <p:ph idx="12" type="sldNum"/>
          </p:nvPr>
        </p:nvSpPr>
        <p:spPr>
          <a:xfrm>
            <a:off x="8595309" y="44818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Целевая аудитория</a:t>
            </a:r>
            <a:endParaRPr/>
          </a:p>
        </p:txBody>
      </p:sp>
      <p:sp>
        <p:nvSpPr>
          <p:cNvPr id="553" name="Google Shape;553;p57"/>
          <p:cNvSpPr/>
          <p:nvPr/>
        </p:nvSpPr>
        <p:spPr>
          <a:xfrm flipH="1" rot="-5400000">
            <a:off x="5441726" y="2978450"/>
            <a:ext cx="1939800" cy="3024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7"/>
          <p:cNvSpPr/>
          <p:nvPr/>
        </p:nvSpPr>
        <p:spPr>
          <a:xfrm flipH="1" rot="-5400000">
            <a:off x="5883388" y="3420000"/>
            <a:ext cx="1054800" cy="3039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7"/>
          <p:cNvSpPr/>
          <p:nvPr/>
        </p:nvSpPr>
        <p:spPr>
          <a:xfrm flipH="1" rot="-5400000">
            <a:off x="6675862" y="2909875"/>
            <a:ext cx="1858800" cy="3024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7"/>
          <p:cNvSpPr/>
          <p:nvPr/>
        </p:nvSpPr>
        <p:spPr>
          <a:xfrm flipH="1" rot="-5400000">
            <a:off x="7334200" y="3677444"/>
            <a:ext cx="542100" cy="3024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57"/>
          <p:cNvSpPr/>
          <p:nvPr/>
        </p:nvSpPr>
        <p:spPr>
          <a:xfrm flipH="1" rot="-5400000">
            <a:off x="4246738" y="2978300"/>
            <a:ext cx="1939500" cy="3024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57"/>
          <p:cNvSpPr/>
          <p:nvPr/>
        </p:nvSpPr>
        <p:spPr>
          <a:xfrm flipH="1" rot="-5400000">
            <a:off x="4886863" y="3618689"/>
            <a:ext cx="657600" cy="3039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57"/>
          <p:cNvSpPr txBox="1"/>
          <p:nvPr/>
        </p:nvSpPr>
        <p:spPr>
          <a:xfrm>
            <a:off x="5992726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50%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0" name="Google Shape;560;p57"/>
          <p:cNvSpPr txBox="1"/>
          <p:nvPr/>
        </p:nvSpPr>
        <p:spPr>
          <a:xfrm>
            <a:off x="4797589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15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1" name="Google Shape;561;p57"/>
          <p:cNvSpPr txBox="1"/>
          <p:nvPr/>
        </p:nvSpPr>
        <p:spPr>
          <a:xfrm>
            <a:off x="7187876" y="1707850"/>
            <a:ext cx="836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35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2" name="Google Shape;562;p57"/>
          <p:cNvSpPr txBox="1"/>
          <p:nvPr/>
        </p:nvSpPr>
        <p:spPr>
          <a:xfrm>
            <a:off x="4605163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16 - 25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3" name="Google Shape;563;p57"/>
          <p:cNvSpPr txBox="1"/>
          <p:nvPr/>
        </p:nvSpPr>
        <p:spPr>
          <a:xfrm>
            <a:off x="5800288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26 - 45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4" name="Google Shape;564;p57"/>
          <p:cNvSpPr txBox="1"/>
          <p:nvPr/>
        </p:nvSpPr>
        <p:spPr>
          <a:xfrm>
            <a:off x="6995438" y="4250700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+45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65" name="Google Shape;565;p57"/>
          <p:cNvSpPr txBox="1"/>
          <p:nvPr/>
        </p:nvSpPr>
        <p:spPr>
          <a:xfrm>
            <a:off x="2854550" y="4248925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50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grpSp>
        <p:nvGrpSpPr>
          <p:cNvPr id="566" name="Google Shape;566;p57"/>
          <p:cNvGrpSpPr/>
          <p:nvPr/>
        </p:nvGrpSpPr>
        <p:grpSpPr>
          <a:xfrm>
            <a:off x="3308612" y="1725094"/>
            <a:ext cx="312900" cy="356993"/>
            <a:chOff x="-57940525" y="3590375"/>
            <a:chExt cx="279625" cy="319000"/>
          </a:xfrm>
        </p:grpSpPr>
        <p:sp>
          <p:nvSpPr>
            <p:cNvPr id="567" name="Google Shape;567;p57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7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7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7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7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57"/>
          <p:cNvGrpSpPr/>
          <p:nvPr/>
        </p:nvGrpSpPr>
        <p:grpSpPr>
          <a:xfrm>
            <a:off x="1476328" y="1732033"/>
            <a:ext cx="343239" cy="343481"/>
            <a:chOff x="-55595775" y="3982375"/>
            <a:chExt cx="319025" cy="319250"/>
          </a:xfrm>
        </p:grpSpPr>
        <p:sp>
          <p:nvSpPr>
            <p:cNvPr id="573" name="Google Shape;573;p57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7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7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7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7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9" name="Google Shape;579;p57"/>
          <p:cNvSpPr txBox="1"/>
          <p:nvPr/>
        </p:nvSpPr>
        <p:spPr>
          <a:xfrm>
            <a:off x="1053513" y="4248925"/>
            <a:ext cx="12210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50</a:t>
            </a:r>
            <a:r>
              <a:rPr lang="en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rPr>
              <a:t>%</a:t>
            </a:r>
            <a:endParaRPr sz="2400">
              <a:solidFill>
                <a:schemeClr val="accent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80" name="Google Shape;580;p57"/>
          <p:cNvSpPr txBox="1"/>
          <p:nvPr/>
        </p:nvSpPr>
        <p:spPr>
          <a:xfrm flipH="1">
            <a:off x="5025850" y="1132350"/>
            <a:ext cx="276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531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Возраст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81" name="Google Shape;581;p57"/>
          <p:cNvSpPr txBox="1"/>
          <p:nvPr/>
        </p:nvSpPr>
        <p:spPr>
          <a:xfrm flipH="1">
            <a:off x="1179550" y="1132350"/>
            <a:ext cx="2769900" cy="3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531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Пол</a:t>
            </a:r>
            <a:endParaRPr sz="2400">
              <a:solidFill>
                <a:schemeClr val="dk1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  <p:sp>
        <p:nvSpPr>
          <p:cNvPr id="582" name="Google Shape;582;p57"/>
          <p:cNvSpPr/>
          <p:nvPr/>
        </p:nvSpPr>
        <p:spPr>
          <a:xfrm>
            <a:off x="1559138" y="3280713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57"/>
          <p:cNvSpPr/>
          <p:nvPr/>
        </p:nvSpPr>
        <p:spPr>
          <a:xfrm>
            <a:off x="1559138" y="3620725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7"/>
          <p:cNvSpPr/>
          <p:nvPr/>
        </p:nvSpPr>
        <p:spPr>
          <a:xfrm>
            <a:off x="1559138" y="2281088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57"/>
          <p:cNvSpPr/>
          <p:nvPr/>
        </p:nvSpPr>
        <p:spPr>
          <a:xfrm>
            <a:off x="3373363" y="2600663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57"/>
          <p:cNvSpPr/>
          <p:nvPr/>
        </p:nvSpPr>
        <p:spPr>
          <a:xfrm>
            <a:off x="3373363" y="2940688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57"/>
          <p:cNvSpPr/>
          <p:nvPr/>
        </p:nvSpPr>
        <p:spPr>
          <a:xfrm>
            <a:off x="3373363" y="3280713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57"/>
          <p:cNvSpPr/>
          <p:nvPr/>
        </p:nvSpPr>
        <p:spPr>
          <a:xfrm>
            <a:off x="3373363" y="3620725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57"/>
          <p:cNvSpPr/>
          <p:nvPr/>
        </p:nvSpPr>
        <p:spPr>
          <a:xfrm>
            <a:off x="3373363" y="2281088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57"/>
          <p:cNvSpPr/>
          <p:nvPr/>
        </p:nvSpPr>
        <p:spPr>
          <a:xfrm>
            <a:off x="1559138" y="3960725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57"/>
          <p:cNvSpPr/>
          <p:nvPr/>
        </p:nvSpPr>
        <p:spPr>
          <a:xfrm>
            <a:off x="3373363" y="3960725"/>
            <a:ext cx="177600" cy="177600"/>
          </a:xfrm>
          <a:prstGeom prst="rect">
            <a:avLst/>
          </a:prstGeom>
          <a:solidFill>
            <a:schemeClr val="accent1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57"/>
          <p:cNvSpPr/>
          <p:nvPr/>
        </p:nvSpPr>
        <p:spPr>
          <a:xfrm>
            <a:off x="1559138" y="2589313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7"/>
          <p:cNvSpPr/>
          <p:nvPr/>
        </p:nvSpPr>
        <p:spPr>
          <a:xfrm>
            <a:off x="1559138" y="2897538"/>
            <a:ext cx="177600" cy="1776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7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58"/>
          <p:cNvSpPr txBox="1"/>
          <p:nvPr>
            <p:ph idx="2" type="subTitle"/>
          </p:nvPr>
        </p:nvSpPr>
        <p:spPr>
          <a:xfrm>
            <a:off x="327475" y="1017725"/>
            <a:ext cx="8753400" cy="248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Мобильное приложение, позволяющее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Добавлять, удалять и просматривать данные об услуге в </a:t>
            </a:r>
            <a:r>
              <a:rPr lang="en" sz="2000">
                <a:solidFill>
                  <a:schemeClr val="dk1"/>
                </a:solidFill>
              </a:rPr>
              <a:t>агрегированном </a:t>
            </a:r>
            <a:r>
              <a:rPr lang="en" sz="2000">
                <a:solidFill>
                  <a:schemeClr val="dk1"/>
                </a:solidFill>
              </a:rPr>
              <a:t>виде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Получать советы по оптимизации потребления услуг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Получать прогнозируемый уровень потребления услуг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600" name="Google Shape;600;p58"/>
          <p:cNvSpPr txBox="1"/>
          <p:nvPr>
            <p:ph idx="4294967295" type="title"/>
          </p:nvPr>
        </p:nvSpPr>
        <p:spPr>
          <a:xfrm>
            <a:off x="713250" y="5623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Предлагаемое решение</a:t>
            </a:r>
            <a:endParaRPr/>
          </a:p>
        </p:txBody>
      </p:sp>
      <p:sp>
        <p:nvSpPr>
          <p:cNvPr id="601" name="Google Shape;601;p58"/>
          <p:cNvSpPr txBox="1"/>
          <p:nvPr>
            <p:ph idx="12" type="sldNum"/>
          </p:nvPr>
        </p:nvSpPr>
        <p:spPr>
          <a:xfrm>
            <a:off x="8595309" y="449017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59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7" name="Google Shape;607;p59"/>
          <p:cNvSpPr txBox="1"/>
          <p:nvPr>
            <p:ph idx="4294967295" type="subTitle"/>
          </p:nvPr>
        </p:nvSpPr>
        <p:spPr>
          <a:xfrm>
            <a:off x="490375" y="1320600"/>
            <a:ext cx="4251900" cy="25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</a:rPr>
              <a:t>Серверная часть</a:t>
            </a:r>
            <a:endParaRPr b="1" sz="23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Kotlin 1.9.23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Spring Boot 3.2.3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PostgreSQL 16.2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Keycloak 23.0.7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Nginx 1.25.0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08" name="Google Shape;608;p59"/>
          <p:cNvSpPr txBox="1"/>
          <p:nvPr>
            <p:ph type="title"/>
          </p:nvPr>
        </p:nvSpPr>
        <p:spPr>
          <a:xfrm>
            <a:off x="713250" y="5623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Средства реализации</a:t>
            </a:r>
            <a:endParaRPr/>
          </a:p>
        </p:txBody>
      </p:sp>
      <p:sp>
        <p:nvSpPr>
          <p:cNvPr id="609" name="Google Shape;609;p59"/>
          <p:cNvSpPr txBox="1"/>
          <p:nvPr>
            <p:ph idx="4294967295" type="subTitle"/>
          </p:nvPr>
        </p:nvSpPr>
        <p:spPr>
          <a:xfrm>
            <a:off x="4742275" y="1320600"/>
            <a:ext cx="4251900" cy="25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</a:rPr>
              <a:t>Клиентская часть</a:t>
            </a:r>
            <a:endParaRPr b="1" sz="23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Dart 3.3.1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Flutter 3.19.3</a:t>
            </a:r>
            <a:br>
              <a:rPr lang="en" sz="1800">
                <a:solidFill>
                  <a:schemeClr val="dk1"/>
                </a:solidFill>
              </a:rPr>
            </a:br>
            <a:br>
              <a:rPr lang="en" sz="1800">
                <a:solidFill>
                  <a:schemeClr val="dk1"/>
                </a:solidFill>
              </a:rPr>
            </a:br>
            <a:br>
              <a:rPr lang="en" sz="1800">
                <a:solidFill>
                  <a:schemeClr val="dk1"/>
                </a:solidFill>
              </a:rPr>
            </a:br>
            <a:br>
              <a:rPr lang="en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60"/>
          <p:cNvSpPr txBox="1"/>
          <p:nvPr>
            <p:ph idx="4294967295" type="title"/>
          </p:nvPr>
        </p:nvSpPr>
        <p:spPr>
          <a:xfrm>
            <a:off x="713250" y="5623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Конкурентное преимущество</a:t>
            </a:r>
            <a:endParaRPr/>
          </a:p>
        </p:txBody>
      </p:sp>
      <p:sp>
        <p:nvSpPr>
          <p:cNvPr id="615" name="Google Shape;615;p60"/>
          <p:cNvSpPr txBox="1"/>
          <p:nvPr>
            <p:ph idx="12" type="sldNum"/>
          </p:nvPr>
        </p:nvSpPr>
        <p:spPr>
          <a:xfrm>
            <a:off x="8595309" y="4465026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6" name="Google Shape;616;p60"/>
          <p:cNvSpPr txBox="1"/>
          <p:nvPr>
            <p:ph idx="2" type="subTitle"/>
          </p:nvPr>
        </p:nvSpPr>
        <p:spPr>
          <a:xfrm>
            <a:off x="63150" y="1017725"/>
            <a:ext cx="9017700" cy="186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erriweather"/>
              <a:buChar char="●"/>
            </a:pPr>
            <a:r>
              <a:rPr lang="en" sz="2000">
                <a:solidFill>
                  <a:schemeClr val="dk1"/>
                </a:solidFill>
              </a:rPr>
              <a:t>Нативная поддержка русского языка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Возможность получения рекомендации по оптимизации потребления услуг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61"/>
          <p:cNvSpPr txBox="1"/>
          <p:nvPr>
            <p:ph type="title"/>
          </p:nvPr>
        </p:nvSpPr>
        <p:spPr>
          <a:xfrm>
            <a:off x="713225" y="236300"/>
            <a:ext cx="7717500" cy="6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Демонстрация</a:t>
            </a:r>
            <a:endParaRPr/>
          </a:p>
        </p:txBody>
      </p:sp>
      <p:sp>
        <p:nvSpPr>
          <p:cNvPr id="622" name="Google Shape;622;p61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3" name="Google Shape;62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150" y="990150"/>
            <a:ext cx="6747651" cy="371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6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Бизнес модель</a:t>
            </a:r>
            <a:endParaRPr/>
          </a:p>
        </p:txBody>
      </p:sp>
      <p:sp>
        <p:nvSpPr>
          <p:cNvPr id="629" name="Google Shape;629;p62"/>
          <p:cNvSpPr txBox="1"/>
          <p:nvPr>
            <p:ph idx="12" type="sldNum"/>
          </p:nvPr>
        </p:nvSpPr>
        <p:spPr>
          <a:xfrm>
            <a:off x="8595309" y="4483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0" name="Google Shape;630;p62"/>
          <p:cNvSpPr txBox="1"/>
          <p:nvPr>
            <p:ph idx="4294967295" type="subTitle"/>
          </p:nvPr>
        </p:nvSpPr>
        <p:spPr>
          <a:xfrm>
            <a:off x="327475" y="1017725"/>
            <a:ext cx="8753400" cy="24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Предоставление расширенного доступа к приложению по ежемесячной подписке 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>
                <a:solidFill>
                  <a:schemeClr val="dk1"/>
                </a:solidFill>
              </a:rPr>
              <a:t>Бонусная система для семейных аккаунтов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